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9" r:id="rId5"/>
    <p:sldMasterId id="2147483681" r:id="rId6"/>
  </p:sldMasterIdLst>
  <p:notesMasterIdLst>
    <p:notesMasterId r:id="rId25"/>
  </p:notesMasterIdLst>
  <p:handoutMasterIdLst>
    <p:handoutMasterId r:id="rId26"/>
  </p:handoutMasterIdLst>
  <p:sldIdLst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95" r:id="rId18"/>
    <p:sldId id="290" r:id="rId19"/>
    <p:sldId id="291" r:id="rId20"/>
    <p:sldId id="293" r:id="rId21"/>
    <p:sldId id="294" r:id="rId22"/>
    <p:sldId id="297" r:id="rId23"/>
    <p:sldId id="29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32AB316-B782-5DC1-BA69-1522844EFC13}" name="Ming Xuan Chua" initials="MC" userId="S::z5159352@ad.unsw.edu.au::ea5f0c18-1341-43c3-92ed-9a7ea7c9636e" providerId="AD"/>
  <p188:author id="{8C970C47-C962-B8CA-946C-23C2CE9020FA}" name="Raghav Hariharan" initials="RH" userId="Raghav Hariharan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43CBCC-A6A7-47CF-93E5-70A131FB5771}" v="10" dt="2022-06-19T10:50:17.204"/>
    <p1510:client id="{8BE970D9-BE8B-4ACB-B27D-1E1E208CC213}" v="8" dt="2022-06-19T10:52:33.540"/>
    <p1510:client id="{A41E5ECA-D02C-4F22-B797-D8695D804D45}" v="1914" dt="2022-03-08T23:45:47.364"/>
    <p1510:client id="{B90EE1C4-E1D6-7B58-EBA4-4A6D9E2E0068}" v="71" dt="2022-05-29T03:13:40.232"/>
    <p1510:client id="{CD3CDEE3-8BB7-419B-95CE-040422836FEB}" v="2" dt="2022-03-08T02:03:49.460"/>
    <p1510:client id="{FE57F679-66FD-4F27-A293-BB43675FBB33}" v="2" dt="2022-03-08T05:28:37.2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notesMaster" Target="notesMasters/notes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ghav Hariharan" userId="S::z5162972@ad.unsw.edu.au::047bd1c5-7273-43d5-b084-bf3b112eaa1d" providerId="AD" clId="Web-{1443CBCC-A6A7-47CF-93E5-70A131FB5771}"/>
    <pc:docChg chg="modSld">
      <pc:chgData name="Raghav Hariharan" userId="S::z5162972@ad.unsw.edu.au::047bd1c5-7273-43d5-b084-bf3b112eaa1d" providerId="AD" clId="Web-{1443CBCC-A6A7-47CF-93E5-70A131FB5771}" dt="2022-06-19T10:50:15.954" v="5"/>
      <pc:docMkLst>
        <pc:docMk/>
      </pc:docMkLst>
      <pc:sldChg chg="modSp">
        <pc:chgData name="Raghav Hariharan" userId="S::z5162972@ad.unsw.edu.au::047bd1c5-7273-43d5-b084-bf3b112eaa1d" providerId="AD" clId="Web-{1443CBCC-A6A7-47CF-93E5-70A131FB5771}" dt="2022-06-19T10:50:05.407" v="2"/>
        <pc:sldMkLst>
          <pc:docMk/>
          <pc:sldMk cId="2424429905" sldId="307"/>
        </pc:sldMkLst>
        <pc:graphicFrameChg chg="mod modGraphic">
          <ac:chgData name="Raghav Hariharan" userId="S::z5162972@ad.unsw.edu.au::047bd1c5-7273-43d5-b084-bf3b112eaa1d" providerId="AD" clId="Web-{1443CBCC-A6A7-47CF-93E5-70A131FB5771}" dt="2022-06-19T10:50:05.407" v="2"/>
          <ac:graphicFrameMkLst>
            <pc:docMk/>
            <pc:sldMk cId="2424429905" sldId="307"/>
            <ac:graphicFrameMk id="7" creationId="{F131C432-8991-D5FD-D148-9DD4A9EC843B}"/>
          </ac:graphicFrameMkLst>
        </pc:graphicFrameChg>
      </pc:sldChg>
      <pc:sldChg chg="modSp">
        <pc:chgData name="Raghav Hariharan" userId="S::z5162972@ad.unsw.edu.au::047bd1c5-7273-43d5-b084-bf3b112eaa1d" providerId="AD" clId="Web-{1443CBCC-A6A7-47CF-93E5-70A131FB5771}" dt="2022-06-19T10:50:15.954" v="5"/>
        <pc:sldMkLst>
          <pc:docMk/>
          <pc:sldMk cId="3175242202" sldId="308"/>
        </pc:sldMkLst>
        <pc:graphicFrameChg chg="mod modGraphic">
          <ac:chgData name="Raghav Hariharan" userId="S::z5162972@ad.unsw.edu.au::047bd1c5-7273-43d5-b084-bf3b112eaa1d" providerId="AD" clId="Web-{1443CBCC-A6A7-47CF-93E5-70A131FB5771}" dt="2022-06-19T10:50:15.954" v="5"/>
          <ac:graphicFrameMkLst>
            <pc:docMk/>
            <pc:sldMk cId="3175242202" sldId="308"/>
            <ac:graphicFrameMk id="7" creationId="{F131C432-8991-D5FD-D148-9DD4A9EC843B}"/>
          </ac:graphicFrameMkLst>
        </pc:graphicFrameChg>
      </pc:sldChg>
    </pc:docChg>
  </pc:docChgLst>
  <pc:docChgLst>
    <pc:chgData name="Raghav Hariharan" userId="S::z5162972@ad.unsw.edu.au::047bd1c5-7273-43d5-b084-bf3b112eaa1d" providerId="AD" clId="Web-{8BE970D9-BE8B-4ACB-B27D-1E1E208CC213}"/>
    <pc:docChg chg="modSld">
      <pc:chgData name="Raghav Hariharan" userId="S::z5162972@ad.unsw.edu.au::047bd1c5-7273-43d5-b084-bf3b112eaa1d" providerId="AD" clId="Web-{8BE970D9-BE8B-4ACB-B27D-1E1E208CC213}" dt="2022-06-19T10:52:32.478" v="3"/>
      <pc:docMkLst>
        <pc:docMk/>
      </pc:docMkLst>
      <pc:sldChg chg="modSp">
        <pc:chgData name="Raghav Hariharan" userId="S::z5162972@ad.unsw.edu.au::047bd1c5-7273-43d5-b084-bf3b112eaa1d" providerId="AD" clId="Web-{8BE970D9-BE8B-4ACB-B27D-1E1E208CC213}" dt="2022-06-19T10:52:32.478" v="3"/>
        <pc:sldMkLst>
          <pc:docMk/>
          <pc:sldMk cId="2424429905" sldId="307"/>
        </pc:sldMkLst>
        <pc:graphicFrameChg chg="mod modGraphic">
          <ac:chgData name="Raghav Hariharan" userId="S::z5162972@ad.unsw.edu.au::047bd1c5-7273-43d5-b084-bf3b112eaa1d" providerId="AD" clId="Web-{8BE970D9-BE8B-4ACB-B27D-1E1E208CC213}" dt="2022-06-19T10:52:32.478" v="3"/>
          <ac:graphicFrameMkLst>
            <pc:docMk/>
            <pc:sldMk cId="2424429905" sldId="307"/>
            <ac:graphicFrameMk id="7" creationId="{F131C432-8991-D5FD-D148-9DD4A9EC843B}"/>
          </ac:graphicFrameMkLst>
        </pc:graphicFrameChg>
      </pc:sldChg>
      <pc:sldChg chg="modSp">
        <pc:chgData name="Raghav Hariharan" userId="S::z5162972@ad.unsw.edu.au::047bd1c5-7273-43d5-b084-bf3b112eaa1d" providerId="AD" clId="Web-{8BE970D9-BE8B-4ACB-B27D-1E1E208CC213}" dt="2022-06-19T10:52:29.009" v="1"/>
        <pc:sldMkLst>
          <pc:docMk/>
          <pc:sldMk cId="3175242202" sldId="308"/>
        </pc:sldMkLst>
        <pc:graphicFrameChg chg="mod modGraphic">
          <ac:chgData name="Raghav Hariharan" userId="S::z5162972@ad.unsw.edu.au::047bd1c5-7273-43d5-b084-bf3b112eaa1d" providerId="AD" clId="Web-{8BE970D9-BE8B-4ACB-B27D-1E1E208CC213}" dt="2022-06-19T10:52:29.009" v="1"/>
          <ac:graphicFrameMkLst>
            <pc:docMk/>
            <pc:sldMk cId="3175242202" sldId="308"/>
            <ac:graphicFrameMk id="7" creationId="{F131C432-8991-D5FD-D148-9DD4A9EC843B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425C8D-C5AF-9F4F-9E24-5C2DC72753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1E46C-AA4E-214A-A45C-A09C6AE0B0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442EA-0DF9-924B-8435-17D563E57ACA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AAFBB1-2BB3-DA46-A158-0722D5A310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D7EA5-B09A-264C-ABF4-E27232AD2E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6321C2-EC5F-E04A-AFC0-A1F418A55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814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955B6-3D2D-2944-B7F4-FE074C92CB41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46ACD0-BE8A-3D4B-8E89-B0E6ACFF5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7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52D8F1-025F-1B45-BD8A-D1664CE56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3346" y="-446589"/>
            <a:ext cx="7124888" cy="767479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976E31-1EA1-274A-A1AD-5915E61D3EEC}"/>
              </a:ext>
            </a:extLst>
          </p:cNvPr>
          <p:cNvSpPr/>
          <p:nvPr userDrawn="1"/>
        </p:nvSpPr>
        <p:spPr>
          <a:xfrm>
            <a:off x="10010233" y="0"/>
            <a:ext cx="2183586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UNSW Sydney Logo">
            <a:extLst>
              <a:ext uri="{FF2B5EF4-FFF2-40B4-BE49-F238E27FC236}">
                <a16:creationId xmlns:a16="http://schemas.microsoft.com/office/drawing/2014/main" id="{F0BF8575-4955-BC4A-80DE-4BF637C59C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593240" y="522000"/>
            <a:ext cx="1188000" cy="1240241"/>
          </a:xfrm>
          <a:prstGeom prst="rect">
            <a:avLst/>
          </a:prstGeom>
        </p:spPr>
      </p:pic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6AF8517-E0F0-4998-8AA8-25A0DD8EF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34C583A-86D7-4AD9-912C-AA86DC3545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</p:spTree>
    <p:extLst>
      <p:ext uri="{BB962C8B-B14F-4D97-AF65-F5344CB8AC3E}">
        <p14:creationId xmlns:p14="http://schemas.microsoft.com/office/powerpoint/2010/main" val="331960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D6A8-8593-4C21-938E-8349B6D2F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A56A4-BCFE-444A-B799-3003156E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61598-FDFF-4254-A4A3-B4A979362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4BB6E-0C9C-4308-81D1-8B331EC1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129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B421E-C230-4985-A55F-249E4712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1106-1747-47C6-AD4D-1ED872037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605EE-6C12-4B09-B328-5FC77196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F1C5-E024-4AB0-B408-32F5C1A1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89FD8-71FE-4137-8FE6-DC2A193CC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321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85695-8E0F-403A-9CD7-62C032F7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5A9F9-AE68-4F94-9E5E-068EE3734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A7560-CAFD-4E61-95FB-BDA485201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DD9F1-1A2C-48B2-B5C9-C73A7289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D520C-6BAD-40E9-A2B0-8BFA8363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04E87-51E9-4833-AA93-39FB9ED7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6323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9467-6CA3-4111-A4AE-FFD0F459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CDFA-8C89-4FC7-83CB-4B6BD3F0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C0D324-2CEE-48D7-AB8D-9EB56FF32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C84E4-E747-422F-823D-ABB103E22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CBDB2-558E-4410-815E-BC17CE86E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73ABA-F022-4A2D-BC50-6EFA1A189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9AFDB-C42E-463D-B00B-B7C3F2C1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8F5CF-1000-4107-8B86-35440324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77420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D6A8-8593-4C21-938E-8349B6D2F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A56A4-BCFE-444A-B799-3003156E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61598-FDFF-4254-A4A3-B4A979362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4BB6E-0C9C-4308-81D1-8B331EC1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738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8177DF-154E-A742-8FEF-9A9493EAB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635519">
            <a:off x="434031" y="-748389"/>
            <a:ext cx="7756149" cy="835477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BC9DD3-2081-9D4A-BCDD-FD7DDC635932}"/>
              </a:ext>
            </a:extLst>
          </p:cNvPr>
          <p:cNvSpPr/>
          <p:nvPr userDrawn="1"/>
        </p:nvSpPr>
        <p:spPr>
          <a:xfrm>
            <a:off x="10010233" y="0"/>
            <a:ext cx="2183586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C5886A02-1DE7-4D1F-812D-8E48DA31D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BBAF8E8-6BD7-44A0-90FF-4167695E26A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16367954-2926-486A-95D7-D57A05D0A1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667151" y="5261593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F9CB962-B705-314A-93E0-7EFEF584C6D7}"/>
              </a:ext>
            </a:extLst>
          </p:cNvPr>
          <p:cNvSpPr/>
          <p:nvPr userDrawn="1"/>
        </p:nvSpPr>
        <p:spPr>
          <a:xfrm>
            <a:off x="1" y="1"/>
            <a:ext cx="5543550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8A4A11-68D0-0342-99AF-D474A68AB2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999759">
            <a:off x="1292068" y="-612610"/>
            <a:ext cx="5135041" cy="7002330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731F86E2-22A6-454C-8159-2DC19FE6F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4812231" cy="49561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5638188-B406-48E0-8C3F-15ACD21F3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98000" y="5011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0D705-58F1-4621-96D0-F0B9638924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43550" y="-1"/>
            <a:ext cx="6663600" cy="501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87B7DB84-DBF6-43D5-A225-64A86E32A4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12071" y="5320585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62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1D9F833-BA4F-E348-9506-0D3D621C75CA}"/>
              </a:ext>
            </a:extLst>
          </p:cNvPr>
          <p:cNvSpPr/>
          <p:nvPr userDrawn="1"/>
        </p:nvSpPr>
        <p:spPr>
          <a:xfrm>
            <a:off x="6740525" y="1"/>
            <a:ext cx="5453294" cy="501575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A531F2A4-2E25-476F-BA2C-2F1534A5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0" y="0"/>
            <a:ext cx="5353819" cy="501575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01CB2D6-9770-4776-A129-B761AA34E3C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5200" y="51696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161D9F-A3DE-495E-AC64-CC914469DD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4551"/>
            <a:ext cx="6740525" cy="501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FF675AE0-8F62-485C-BF3D-6598839BAD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35975" y="5300921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429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E16058-FC97-C34C-A94D-1AEBA1319CEF}"/>
              </a:ext>
            </a:extLst>
          </p:cNvPr>
          <p:cNvSpPr/>
          <p:nvPr userDrawn="1"/>
        </p:nvSpPr>
        <p:spPr>
          <a:xfrm>
            <a:off x="0" y="1"/>
            <a:ext cx="12191999" cy="5000624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731078-F8F9-874A-9D19-CFDFD455C9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597677">
            <a:off x="2348756" y="-999555"/>
            <a:ext cx="7882815" cy="9308122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2D2519EB-A5E4-4600-B620-DAE568D00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211200"/>
            <a:ext cx="11268000" cy="1785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58515C2-9BB5-4C9A-BBC5-7F4A491DD6E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21B83991-6CB1-46A6-A70E-59562F1A45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735975" y="5300921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58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558CEE-1ED1-964F-9B8D-652B718B58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3462306">
            <a:off x="290281" y="727049"/>
            <a:ext cx="6021559" cy="8149660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9EC0BA0E-E5B8-41F6-813F-C9A458BE6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2624400"/>
            <a:ext cx="6244621" cy="2556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2413593-DCD0-42A0-AE48-665AD86AE6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D37E0CB-DF2A-4FFC-85FC-AD9C7ED63B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84800" y="-2"/>
            <a:ext cx="5407200" cy="685800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77E20C77-3D0A-4A35-878B-F3D37CBE052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04630" y="526455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37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B421E-C230-4985-A55F-249E4712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1106-1747-47C6-AD4D-1ED872037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605EE-6C12-4B09-B328-5FC77196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F1C5-E024-4AB0-B408-32F5C1A1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89FD8-71FE-4137-8FE6-DC2A193CC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8171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85695-8E0F-403A-9CD7-62C032F7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5A9F9-AE68-4F94-9E5E-068EE3734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A7560-CAFD-4E61-95FB-BDA485201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DD9F1-1A2C-48B2-B5C9-C73A7289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D520C-6BAD-40E9-A2B0-8BFA8363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04E87-51E9-4833-AA93-39FB9ED7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2208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9467-6CA3-4111-A4AE-FFD0F459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CDFA-8C89-4FC7-83CB-4B6BD3F0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C0D324-2CEE-48D7-AB8D-9EB56FF32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C84E4-E747-422F-823D-ABB103E22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CBDB2-558E-4410-815E-BC17CE86E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73ABA-F022-4A2D-BC50-6EFA1A189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9AFDB-C42E-463D-B00B-B7C3F2C1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8F5CF-1000-4107-8B86-35440324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4800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41D79-9C5E-1449-B506-564E0213A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/>
              <a:t>Title goes here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0093E-B476-CE4A-816B-226988C60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3925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2" r:id="rId3"/>
    <p:sldLayoutId id="2147483651" r:id="rId4"/>
    <p:sldLayoutId id="2147483653" r:id="rId5"/>
    <p:sldLayoutId id="2147483650" r:id="rId6"/>
  </p:sldLayoutIdLst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None/>
        <a:defRPr sz="11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﻿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E664CD-741D-4C8B-81A1-8F813AD1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9109C-5296-411A-BFAE-02503EAE8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F911-AF5C-4E26-A571-BA8DB3C79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D8E53-B55F-4650-ADAB-27193A719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DCEA8-03AE-46AA-AD1B-6B051BA05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7CA2B4-C8AB-4F09-B260-BA7609DF079D}"/>
              </a:ext>
            </a:extLst>
          </p:cNvPr>
          <p:cNvSpPr/>
          <p:nvPr userDrawn="1"/>
        </p:nvSpPr>
        <p:spPr>
          <a:xfrm rot="5400000">
            <a:off x="5706290" y="372291"/>
            <a:ext cx="779419" cy="12192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NSW Sydney Logo">
            <a:extLst>
              <a:ext uri="{FF2B5EF4-FFF2-40B4-BE49-F238E27FC236}">
                <a16:creationId xmlns:a16="http://schemas.microsoft.com/office/drawing/2014/main" id="{84EF7EA2-D124-438C-BF7A-68B3D687830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526898" y="6196827"/>
            <a:ext cx="540000" cy="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8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Calibri" panose="020F0502020204030204" pitchFamily="34" charset="0"/>
        <a:buChar char="﻿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02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E664CD-741D-4C8B-81A1-8F813AD1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9109C-5296-411A-BFAE-02503EAE8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F911-AF5C-4E26-A571-BA8DB3C79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090FF-0D07-44EF-BE91-92BA9AB775B9}" type="datetimeFigureOut">
              <a:rPr lang="en-AU" smtClean="0"/>
              <a:t>17/07/2022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D8E53-B55F-4650-ADAB-27193A719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DCEA8-03AE-46AA-AD1B-6B051BA05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FD9B66-E5D8-458F-B15F-FCAE5CAD781F}"/>
              </a:ext>
            </a:extLst>
          </p:cNvPr>
          <p:cNvSpPr/>
          <p:nvPr userDrawn="1"/>
        </p:nvSpPr>
        <p:spPr>
          <a:xfrm rot="5400000">
            <a:off x="8353696" y="3019698"/>
            <a:ext cx="6858002" cy="818606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NSW Sydney Logo">
            <a:extLst>
              <a:ext uri="{FF2B5EF4-FFF2-40B4-BE49-F238E27FC236}">
                <a16:creationId xmlns:a16="http://schemas.microsoft.com/office/drawing/2014/main" id="{725B2B7F-7BA2-426B-BEF7-9C26ECD9179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526898" y="6196827"/>
            <a:ext cx="540000" cy="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5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5" r:id="rId2"/>
    <p:sldLayoutId id="2147483686" r:id="rId3"/>
    <p:sldLayoutId id="214748368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Calibri" panose="020F0502020204030204" pitchFamily="34" charset="0"/>
        <a:buChar char="﻿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02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s.unc.edu/~jeffi/c-space/robot.xhtml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Fig-A2-Bounding-sphere-representations-of-the-RV-E2-manipulator-a-one-sphere-per_fig8_47900908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D08D1F-365C-4A4D-9384-6E4528956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4800" dirty="0"/>
              <a:t>Path Planning!</a:t>
            </a:r>
          </a:p>
        </p:txBody>
      </p:sp>
      <p:pic>
        <p:nvPicPr>
          <p:cNvPr id="3" name="Picture Placeholder 2" descr="A picture containing floor, indoor&#10;&#10;Description automatically generated">
            <a:extLst>
              <a:ext uri="{FF2B5EF4-FFF2-40B4-BE49-F238E27FC236}">
                <a16:creationId xmlns:a16="http://schemas.microsoft.com/office/drawing/2014/main" id="{59CE203C-49C7-4587-9984-0DBE3A7B9D8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7826" r="27826"/>
          <a:stretch>
            <a:fillRect/>
          </a:stretch>
        </p:blipFill>
        <p:spPr/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E663D9-E119-D897-F935-D0167216B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Meow: This will just be a summary of the key concepts. Please watch lecture slides for more details on the concepts. </a:t>
            </a:r>
          </a:p>
        </p:txBody>
      </p:sp>
    </p:spTree>
    <p:extLst>
      <p:ext uri="{BB962C8B-B14F-4D97-AF65-F5344CB8AC3E}">
        <p14:creationId xmlns:p14="http://schemas.microsoft.com/office/powerpoint/2010/main" val="3500123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1EE2EC2-F292-730E-A8E9-101861F2387B}"/>
              </a:ext>
            </a:extLst>
          </p:cNvPr>
          <p:cNvGrpSpPr/>
          <p:nvPr/>
        </p:nvGrpSpPr>
        <p:grpSpPr>
          <a:xfrm>
            <a:off x="-64355" y="0"/>
            <a:ext cx="4787184" cy="2828040"/>
            <a:chOff x="-1" y="0"/>
            <a:chExt cx="4110088" cy="283342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13E98E-D885-E97A-D4B2-164BC50193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0"/>
              <a:ext cx="4110088" cy="283342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6FD96FA-5EB9-4C49-B65A-25F254340932}"/>
                </a:ext>
              </a:extLst>
            </p:cNvPr>
            <p:cNvSpPr txBox="1"/>
            <p:nvPr/>
          </p:nvSpPr>
          <p:spPr>
            <a:xfrm>
              <a:off x="793878" y="2148571"/>
              <a:ext cx="240526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dirty="0"/>
                <a:t>[-90 90] : Collision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812025-A9A8-1647-8EF1-CCB504A4F10B}"/>
              </a:ext>
            </a:extLst>
          </p:cNvPr>
          <p:cNvGrpSpPr/>
          <p:nvPr/>
        </p:nvGrpSpPr>
        <p:grpSpPr>
          <a:xfrm>
            <a:off x="-1" y="2828040"/>
            <a:ext cx="4722830" cy="3223331"/>
            <a:chOff x="4110087" y="5388"/>
            <a:chExt cx="4301516" cy="282804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6AF90F0-08EE-43AA-9D24-FEFAA5EE4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10087" y="5388"/>
              <a:ext cx="4301516" cy="282804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DE0AD55-C1D5-F159-6D86-3A7ECD4C4AD7}"/>
                </a:ext>
              </a:extLst>
            </p:cNvPr>
            <p:cNvSpPr txBox="1"/>
            <p:nvPr/>
          </p:nvSpPr>
          <p:spPr>
            <a:xfrm>
              <a:off x="5193737" y="2138404"/>
              <a:ext cx="240526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dirty="0"/>
                <a:t>[30 90] : Collision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E503EC6-D547-718C-5370-BAB7DBB077AC}"/>
              </a:ext>
            </a:extLst>
          </p:cNvPr>
          <p:cNvGrpSpPr/>
          <p:nvPr/>
        </p:nvGrpSpPr>
        <p:grpSpPr>
          <a:xfrm>
            <a:off x="4722829" y="0"/>
            <a:ext cx="4599714" cy="2828040"/>
            <a:chOff x="8411603" y="0"/>
            <a:chExt cx="3780397" cy="282804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E57C3AB-79FD-7B72-8A9A-938C75D92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11603" y="0"/>
              <a:ext cx="3780397" cy="282804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3D603AC-C07F-5500-9189-228168C7D940}"/>
                </a:ext>
              </a:extLst>
            </p:cNvPr>
            <p:cNvSpPr txBox="1"/>
            <p:nvPr/>
          </p:nvSpPr>
          <p:spPr>
            <a:xfrm>
              <a:off x="9322543" y="2055133"/>
              <a:ext cx="240526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dirty="0"/>
                <a:t>[-30 90] : Collision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8AA2B-D6EF-073A-5991-16AD7DC5641F}"/>
              </a:ext>
            </a:extLst>
          </p:cNvPr>
          <p:cNvGrpSpPr/>
          <p:nvPr/>
        </p:nvGrpSpPr>
        <p:grpSpPr>
          <a:xfrm>
            <a:off x="4722829" y="2828040"/>
            <a:ext cx="4599714" cy="3223331"/>
            <a:chOff x="4892282" y="2589507"/>
            <a:chExt cx="4301516" cy="299995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04E1BEF-2FB8-7DD7-2FD9-10514E83E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92282" y="2589507"/>
              <a:ext cx="4301516" cy="299995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047FDB7-3443-212E-9EE0-59086287CACB}"/>
                </a:ext>
              </a:extLst>
            </p:cNvPr>
            <p:cNvSpPr txBox="1"/>
            <p:nvPr/>
          </p:nvSpPr>
          <p:spPr>
            <a:xfrm>
              <a:off x="5840405" y="4713187"/>
              <a:ext cx="240526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dirty="0"/>
                <a:t>[30 -40] : No Collision</a:t>
              </a:r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D671828-09A9-433C-4466-215A51D5EF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322542" y="-1"/>
            <a:ext cx="2869457" cy="5506687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How do we generate the C-space?</a:t>
            </a:r>
          </a:p>
          <a:p>
            <a:r>
              <a:rPr lang="en-US" sz="2000" dirty="0"/>
              <a:t>Simulate the robot moving to every single joint angle possible and determine whether or not it is under collision.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AC6C72-0871-EA35-8104-9FDFF261B951}"/>
              </a:ext>
            </a:extLst>
          </p:cNvPr>
          <p:cNvSpPr txBox="1"/>
          <p:nvPr/>
        </p:nvSpPr>
        <p:spPr>
          <a:xfrm>
            <a:off x="1468223" y="6270280"/>
            <a:ext cx="94480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hlinkClick r:id="rId6"/>
              </a:rPr>
              <a:t>https://www.cs.unc.edu/~jeffi/c-space/robot.xhtml</a:t>
            </a:r>
            <a:r>
              <a:rPr lang="en-AU" dirty="0"/>
              <a:t> &gt; Play around with this cool website</a:t>
            </a:r>
          </a:p>
        </p:txBody>
      </p:sp>
    </p:spTree>
    <p:extLst>
      <p:ext uri="{BB962C8B-B14F-4D97-AF65-F5344CB8AC3E}">
        <p14:creationId xmlns:p14="http://schemas.microsoft.com/office/powerpoint/2010/main" val="1516114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FCF02-CCA8-1E32-7FC4-FA59F12BB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Resolution of the C-space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852B9-B8C8-1322-4BC5-DFE8E4398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The C-space isn’t a 1-1 representation of the joint space. It needs to be discretised.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C-Space is an occupancy grid. Each cell in the grid will have some fixed height and size.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We now know that to generate a C-space we need to identify whether or not there is a collision at each set of joint angles.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Depending on the resolution of our occupancy grid we can represent the area around the robot in more or less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65042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6A42-7222-CA19-C61B-D0A63009F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BFC28-DD2B-1A5D-E7BA-A3C8632A1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89E0E067-DEAA-1ABC-9A99-5205A5CDB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0603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9015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A6311-9976-D81C-4195-BDADD691D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Resolution of the C-space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16FF4-21E9-F96B-32DE-D8CAE0E66A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If our first measurement was at [-90, 90] how do we decide on what our next step will be?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[-90,90.1] is valid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[-90,90.001] is valid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[-90,90.2] is valid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[-90, 90.5] is valid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[-90, 100] is valid</a:t>
            </a:r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24A71-3A57-F22E-2FB7-1DD8706C582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The smaller our steps are, the more accurate representation of the world we will get. BUT requires more computation time to generate the C-space.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Maybe if we go too small it could </a:t>
            </a:r>
            <a:r>
              <a:rPr lang="en-AU"/>
              <a:t>be redundant</a:t>
            </a:r>
            <a:endParaRPr lang="en-AU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If we use larger steps, less accurate representation of the world. But less samples, so less computation time.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If our steps were too large, we might miss obstacles entirely!</a:t>
            </a:r>
          </a:p>
        </p:txBody>
      </p:sp>
    </p:spTree>
    <p:extLst>
      <p:ext uri="{BB962C8B-B14F-4D97-AF65-F5344CB8AC3E}">
        <p14:creationId xmlns:p14="http://schemas.microsoft.com/office/powerpoint/2010/main" val="3568125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6F760-BA1E-5404-387E-D36FF359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What’s the resolution for the lab?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7857C-CB80-E252-F992-A1D4C61B1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Each step for us is going to be 1 degree.</a:t>
            </a:r>
          </a:p>
          <a:p>
            <a:r>
              <a:rPr lang="en-AU" dirty="0"/>
              <a:t>Joint 1 : -180 to +180 (360 steps in total)</a:t>
            </a:r>
          </a:p>
          <a:p>
            <a:r>
              <a:rPr lang="en-AU" dirty="0"/>
              <a:t>Joint 2 : -150 to 150 (300 steps in total)</a:t>
            </a:r>
          </a:p>
          <a:p>
            <a:pPr>
              <a:buNone/>
            </a:pPr>
            <a:r>
              <a:rPr lang="en-AU" dirty="0"/>
              <a:t>C-space is to be 100 x 100</a:t>
            </a:r>
          </a:p>
          <a:p>
            <a:pPr>
              <a:buNone/>
            </a:pPr>
            <a:r>
              <a:rPr lang="en-AU" dirty="0"/>
              <a:t> </a:t>
            </a:r>
          </a:p>
          <a:p>
            <a:pPr>
              <a:buNone/>
            </a:pPr>
            <a:r>
              <a:rPr lang="en-AU" dirty="0"/>
              <a:t>Resolution for joint 1 = 360/(100-1) = 3.63 degrees</a:t>
            </a:r>
          </a:p>
          <a:p>
            <a:pPr>
              <a:buNone/>
            </a:pPr>
            <a:r>
              <a:rPr lang="en-AU" dirty="0"/>
              <a:t>Resolution for joint 2 = 300/(100-1) = 3.03 degrees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79CF6A-1B4A-DB45-FFA3-51CE57FD71A0}"/>
              </a:ext>
            </a:extLst>
          </p:cNvPr>
          <p:cNvSpPr/>
          <p:nvPr/>
        </p:nvSpPr>
        <p:spPr>
          <a:xfrm>
            <a:off x="9454896" y="1690688"/>
            <a:ext cx="1828800" cy="970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1B8E0A1-BA4E-B919-20D7-4EC9175DE617}"/>
              </a:ext>
            </a:extLst>
          </p:cNvPr>
          <p:cNvCxnSpPr/>
          <p:nvPr/>
        </p:nvCxnSpPr>
        <p:spPr>
          <a:xfrm flipV="1">
            <a:off x="9144000" y="1690688"/>
            <a:ext cx="0" cy="9702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DB225FB-623D-B32D-07D5-08C952626059}"/>
              </a:ext>
            </a:extLst>
          </p:cNvPr>
          <p:cNvCxnSpPr>
            <a:cxnSpLocks/>
          </p:cNvCxnSpPr>
          <p:nvPr/>
        </p:nvCxnSpPr>
        <p:spPr>
          <a:xfrm>
            <a:off x="9525000" y="2923032"/>
            <a:ext cx="18288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916C77A-B279-FD5E-8840-781B18AD10E3}"/>
              </a:ext>
            </a:extLst>
          </p:cNvPr>
          <p:cNvSpPr txBox="1"/>
          <p:nvPr/>
        </p:nvSpPr>
        <p:spPr>
          <a:xfrm>
            <a:off x="9912096" y="3246120"/>
            <a:ext cx="1636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3.63 degrees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91293-C800-6422-AB66-1FEEF015C51F}"/>
              </a:ext>
            </a:extLst>
          </p:cNvPr>
          <p:cNvSpPr txBox="1"/>
          <p:nvPr/>
        </p:nvSpPr>
        <p:spPr>
          <a:xfrm>
            <a:off x="8238747" y="1852630"/>
            <a:ext cx="1060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3.03</a:t>
            </a:r>
          </a:p>
          <a:p>
            <a:r>
              <a:rPr lang="en-AU" dirty="0"/>
              <a:t>degrees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854341-A0F7-1AEF-7F2E-BE45445F0707}"/>
              </a:ext>
            </a:extLst>
          </p:cNvPr>
          <p:cNvSpPr txBox="1"/>
          <p:nvPr/>
        </p:nvSpPr>
        <p:spPr>
          <a:xfrm>
            <a:off x="9840469" y="2028119"/>
            <a:ext cx="144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Each cell </a:t>
            </a:r>
          </a:p>
        </p:txBody>
      </p:sp>
    </p:spTree>
    <p:extLst>
      <p:ext uri="{BB962C8B-B14F-4D97-AF65-F5344CB8AC3E}">
        <p14:creationId xmlns:p14="http://schemas.microsoft.com/office/powerpoint/2010/main" val="3254588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6F760-BA1E-5404-387E-D36FF359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What’s the resolution for the lab?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7857C-CB80-E252-F992-A1D4C61B1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99022" cy="4351338"/>
          </a:xfrm>
        </p:spPr>
        <p:txBody>
          <a:bodyPr>
            <a:normAutofit fontScale="92500" lnSpcReduction="20000"/>
          </a:bodyPr>
          <a:lstStyle/>
          <a:p>
            <a:r>
              <a:rPr lang="en-AU" dirty="0"/>
              <a:t>What does that mean?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Maybe we start at [-90,90] ([joint1, joint2])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And our next step is at [-90,91]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Because our resolution is 3.03 degrees for joint 2, we’re still going to be on the same cell on the occupancy grid.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Maybe [-90, 90] wasn’t a collision but             [-90,91] was. Now that entire cell will be classified as a collision.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Now because the cell that [-90, 90] has been declared as a collision the robotic arm cannot move to that joint angle configuration anymore.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79CF6A-1B4A-DB45-FFA3-51CE57FD71A0}"/>
              </a:ext>
            </a:extLst>
          </p:cNvPr>
          <p:cNvSpPr/>
          <p:nvPr/>
        </p:nvSpPr>
        <p:spPr>
          <a:xfrm>
            <a:off x="9454896" y="1690688"/>
            <a:ext cx="1828800" cy="970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1B8E0A1-BA4E-B919-20D7-4EC9175DE617}"/>
              </a:ext>
            </a:extLst>
          </p:cNvPr>
          <p:cNvCxnSpPr/>
          <p:nvPr/>
        </p:nvCxnSpPr>
        <p:spPr>
          <a:xfrm flipV="1">
            <a:off x="9144000" y="1690688"/>
            <a:ext cx="0" cy="9702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DB225FB-623D-B32D-07D5-08C952626059}"/>
              </a:ext>
            </a:extLst>
          </p:cNvPr>
          <p:cNvCxnSpPr>
            <a:cxnSpLocks/>
          </p:cNvCxnSpPr>
          <p:nvPr/>
        </p:nvCxnSpPr>
        <p:spPr>
          <a:xfrm>
            <a:off x="9525000" y="2923032"/>
            <a:ext cx="18288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916C77A-B279-FD5E-8840-781B18AD10E3}"/>
              </a:ext>
            </a:extLst>
          </p:cNvPr>
          <p:cNvSpPr txBox="1"/>
          <p:nvPr/>
        </p:nvSpPr>
        <p:spPr>
          <a:xfrm>
            <a:off x="9720072" y="324612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Joint 1: 3.63 degrees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91293-C800-6422-AB66-1FEEF015C51F}"/>
              </a:ext>
            </a:extLst>
          </p:cNvPr>
          <p:cNvSpPr txBox="1"/>
          <p:nvPr/>
        </p:nvSpPr>
        <p:spPr>
          <a:xfrm>
            <a:off x="8238747" y="1852630"/>
            <a:ext cx="10607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Joint 2:</a:t>
            </a:r>
          </a:p>
          <a:p>
            <a:r>
              <a:rPr lang="en-AU" dirty="0"/>
              <a:t>3.03</a:t>
            </a:r>
          </a:p>
          <a:p>
            <a:r>
              <a:rPr lang="en-AU" dirty="0"/>
              <a:t>degrees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854341-A0F7-1AEF-7F2E-BE45445F0707}"/>
              </a:ext>
            </a:extLst>
          </p:cNvPr>
          <p:cNvSpPr txBox="1"/>
          <p:nvPr/>
        </p:nvSpPr>
        <p:spPr>
          <a:xfrm>
            <a:off x="9840469" y="2028119"/>
            <a:ext cx="144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Each cell </a:t>
            </a:r>
          </a:p>
        </p:txBody>
      </p:sp>
    </p:spTree>
    <p:extLst>
      <p:ext uri="{BB962C8B-B14F-4D97-AF65-F5344CB8AC3E}">
        <p14:creationId xmlns:p14="http://schemas.microsoft.com/office/powerpoint/2010/main" val="657732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6F760-BA1E-5404-387E-D36FF359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What’s the resolution for the lab?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7857C-CB80-E252-F992-A1D4C61B1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We could increase the resolution:</a:t>
            </a:r>
          </a:p>
          <a:p>
            <a:pPr marL="687600" lvl="1" indent="-457200"/>
            <a:r>
              <a:rPr lang="en-AU" dirty="0"/>
              <a:t>Requires more computation time.</a:t>
            </a:r>
          </a:p>
          <a:p>
            <a:pPr marL="687600" lvl="1" indent="-457200"/>
            <a:r>
              <a:rPr lang="en-AU" dirty="0"/>
              <a:t>How small do we go, till it becomes redundant?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We could decrease the resolution:</a:t>
            </a:r>
          </a:p>
          <a:p>
            <a:pPr marL="687600" lvl="1" indent="-457200"/>
            <a:r>
              <a:rPr lang="en-AU" dirty="0"/>
              <a:t>Decreases computation time.</a:t>
            </a:r>
          </a:p>
          <a:p>
            <a:pPr marL="687600" lvl="1" indent="-457200"/>
            <a:r>
              <a:rPr lang="en-AU" dirty="0"/>
              <a:t>Could miss out on a lot of possible configurations.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9249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72D7-42EB-1D13-36CD-E91269BFA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Now imagine doing this for a 3DOF arm or a 6DOF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1D62B-8BA7-BD9E-30C2-D9E5B7BB2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It’s very computationally intensive</a:t>
            </a:r>
            <a:r>
              <a:rPr lang="en-AU"/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/>
              <a:t>The </a:t>
            </a:r>
            <a:r>
              <a:rPr lang="en-AU" dirty="0"/>
              <a:t>main point is to understand what is happening under the hood for the simple examples in this lab.</a:t>
            </a:r>
          </a:p>
        </p:txBody>
      </p:sp>
    </p:spTree>
    <p:extLst>
      <p:ext uri="{BB962C8B-B14F-4D97-AF65-F5344CB8AC3E}">
        <p14:creationId xmlns:p14="http://schemas.microsoft.com/office/powerpoint/2010/main" val="1298126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8A40D-F9E3-064F-B0DB-C12D0D86E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Lab08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6274C-C540-66EF-6B76-BE087C4B2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Look up the D* and the PRM Path planners using the RVC Toolbox’s RTB Manual.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Implement them!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The variable ‘</a:t>
            </a:r>
            <a:r>
              <a:rPr lang="en-AU" dirty="0" err="1"/>
              <a:t>config_space_binary</a:t>
            </a:r>
            <a:r>
              <a:rPr lang="en-AU" dirty="0"/>
              <a:t>’ contains the configuration space or the cost map.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Use the transposed values of it, due to </a:t>
            </a:r>
            <a:r>
              <a:rPr lang="en-AU" dirty="0" err="1"/>
              <a:t>Matlab’s</a:t>
            </a:r>
            <a:r>
              <a:rPr lang="en-AU" dirty="0"/>
              <a:t> ordering of indices in the cost map array.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i.e. use (</a:t>
            </a:r>
            <a:r>
              <a:rPr lang="en-AU" dirty="0" err="1"/>
              <a:t>config_space_binary</a:t>
            </a:r>
            <a:r>
              <a:rPr lang="en-AU" dirty="0"/>
              <a:t>’) when calling the constructor of a path planning algorithm!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4549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C2D92-8643-F2D3-5C11-FD8D0D002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84312-7A38-4C5B-3D7E-E55224FB8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Collision Detection in the RVC Toolbox.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Bounding boxes for robotic arms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Configuration-Space (C-space)</a:t>
            </a:r>
          </a:p>
        </p:txBody>
      </p:sp>
    </p:spTree>
    <p:extLst>
      <p:ext uri="{BB962C8B-B14F-4D97-AF65-F5344CB8AC3E}">
        <p14:creationId xmlns:p14="http://schemas.microsoft.com/office/powerpoint/2010/main" val="442989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3E2E6-8E85-1D99-702E-603E69EB9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AU" dirty="0"/>
              <a:t>Collision Detection In RVC Toolbox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7E075-A1A2-F780-47EF-80FB29F8F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Not possible, no functionality has been provided for robotic arms.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Get around it by looking at pose of joint 1 and pose of joint 2. (Yellow Circles)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If any of them collide with anything we have a collision.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dirty="0"/>
          </a:p>
        </p:txBody>
      </p:sp>
      <p:pic>
        <p:nvPicPr>
          <p:cNvPr id="7" name="Picture 6" descr="A picture containing calendar&#10;&#10;Description automatically generated">
            <a:extLst>
              <a:ext uri="{FF2B5EF4-FFF2-40B4-BE49-F238E27FC236}">
                <a16:creationId xmlns:a16="http://schemas.microsoft.com/office/drawing/2014/main" id="{BD63B737-1690-9385-14B2-F3A2F607E8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87" t="25421" r="5996" b="31134"/>
          <a:stretch/>
        </p:blipFill>
        <p:spPr bwMode="auto">
          <a:xfrm>
            <a:off x="6019800" y="1964987"/>
            <a:ext cx="6076689" cy="322754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83307BB6-7120-29B3-1D93-AB1AC7B06D61}"/>
              </a:ext>
            </a:extLst>
          </p:cNvPr>
          <p:cNvSpPr/>
          <p:nvPr/>
        </p:nvSpPr>
        <p:spPr>
          <a:xfrm>
            <a:off x="8796528" y="3579876"/>
            <a:ext cx="164592" cy="16002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678112B3-FCB4-84DE-5299-0C7713FEC4E2}"/>
              </a:ext>
            </a:extLst>
          </p:cNvPr>
          <p:cNvSpPr/>
          <p:nvPr/>
        </p:nvSpPr>
        <p:spPr>
          <a:xfrm>
            <a:off x="10364212" y="3578760"/>
            <a:ext cx="164592" cy="160020"/>
          </a:xfrm>
          <a:prstGeom prst="flowChartConnecto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5640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80A48-86CD-289F-04A2-B1B894B80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Disadvantages of this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D7281-285B-E0E7-DFA5-D91D6A525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Can anyone guess/suggest any?</a:t>
            </a:r>
          </a:p>
        </p:txBody>
      </p:sp>
    </p:spTree>
    <p:extLst>
      <p:ext uri="{BB962C8B-B14F-4D97-AF65-F5344CB8AC3E}">
        <p14:creationId xmlns:p14="http://schemas.microsoft.com/office/powerpoint/2010/main" val="1024494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80A48-86CD-289F-04A2-B1B894B80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Disadvantages of this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D7281-285B-E0E7-DFA5-D91D6A525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Can anyone guess/suggest any?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We only look at 2 points. What about the remaining body of the robotic arm?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Not considering the diameters of the links, only an infinitesimal small point.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 err="1"/>
              <a:t>Buuuuut</a:t>
            </a:r>
            <a:r>
              <a:rPr lang="en-AU" dirty="0"/>
              <a:t>…. That’s okay for us. Cause we’re just learning. </a:t>
            </a:r>
          </a:p>
        </p:txBody>
      </p:sp>
    </p:spTree>
    <p:extLst>
      <p:ext uri="{BB962C8B-B14F-4D97-AF65-F5344CB8AC3E}">
        <p14:creationId xmlns:p14="http://schemas.microsoft.com/office/powerpoint/2010/main" val="4107248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1EE4-AE15-DAA4-1CDF-AEC77C8E4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Okay so. Real World. What happens?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E2030-98F7-D501-1DFA-1850685D0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It’s complicated… Like computationally complicated.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Lets look at bounding boxes in the real world.</a:t>
            </a:r>
          </a:p>
        </p:txBody>
      </p:sp>
    </p:spTree>
    <p:extLst>
      <p:ext uri="{BB962C8B-B14F-4D97-AF65-F5344CB8AC3E}">
        <p14:creationId xmlns:p14="http://schemas.microsoft.com/office/powerpoint/2010/main" val="1734544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221BA-7FE1-8683-ED9C-43E3AC0F0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8114" y="1"/>
            <a:ext cx="4183886" cy="609914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000" dirty="0"/>
              <a:t>Spheres are generally use to represent the bounding box of a robotic arm.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000" dirty="0"/>
              <a:t>Smaller spheres more closely represent the exact shape of the robotic arm. But there are lot more of them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000" dirty="0"/>
              <a:t>Larger spheres. Less required, and provide a less accurate match of the robot’s foot print.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000" dirty="0"/>
              <a:t>There are different way of representation, all provide different levels of resolution.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000" b="1" dirty="0"/>
              <a:t>For collision detection: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000" dirty="0"/>
              <a:t>The idea is to see if an obstacle as entered the a region encompassed by the sphere.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dirty="0"/>
          </a:p>
        </p:txBody>
      </p:sp>
      <p:pic>
        <p:nvPicPr>
          <p:cNvPr id="4" name="Picture 3" descr="https://www.researchgate.net/figure/Fig-A2-Bounding-sphere-representations-of-the-RV-E2-manipulator-a-one-sphere-per_fig8_47900908&#10;Diagram&#10;&#10;Description automatically generated">
            <a:extLst>
              <a:ext uri="{FF2B5EF4-FFF2-40B4-BE49-F238E27FC236}">
                <a16:creationId xmlns:a16="http://schemas.microsoft.com/office/drawing/2014/main" id="{48817653-DD2F-6B1A-6DF1-2EADF8EB8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404"/>
            <a:ext cx="8008114" cy="59542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06BDF5-9B6C-FF04-89D8-03BEF441A2F2}"/>
              </a:ext>
            </a:extLst>
          </p:cNvPr>
          <p:cNvSpPr txBox="1"/>
          <p:nvPr/>
        </p:nvSpPr>
        <p:spPr>
          <a:xfrm>
            <a:off x="838200" y="5950864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Source:</a:t>
            </a:r>
            <a:br>
              <a:rPr lang="en-AU" dirty="0"/>
            </a:br>
            <a:r>
              <a:rPr lang="en-AU" dirty="0">
                <a:hlinkClick r:id="rId3"/>
              </a:rPr>
              <a:t>https://www.researchgate.net/figure/Fig-A2-Bounding-sphere-representations-of-the-RV-E2-manipulator-a-one-sphere-per_fig8_47900908</a:t>
            </a:r>
            <a:r>
              <a:rPr lang="en-A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72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EDEEB-5C61-677E-D183-2925B9BD9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AU" dirty="0"/>
              <a:t>The configuration Space: C-space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7FC09-DDDA-5CCB-ACA2-450F4E35FF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77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Represents set of positions reachable by a robot’s end effector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</a:rPr>
              <a:t>The robot's forward and inverse kinematics equations define mappings between its configurations and its end-effector positions, or between joint space and configuration space</a:t>
            </a:r>
            <a:endParaRPr lang="en-AU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Essentially calculate the forward kinematic solution for a set of joint angles and determine if the robot is under collision in this state.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dirty="0"/>
              <a:t>Doing this we can build up a map of the C-Space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42922094-6B27-BA27-D1D6-D56FDAC83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2" y="1825625"/>
            <a:ext cx="5181600" cy="2823972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C477D6-BE37-B4ED-C670-E7E20C009574}"/>
              </a:ext>
            </a:extLst>
          </p:cNvPr>
          <p:cNvSpPr txBox="1"/>
          <p:nvPr/>
        </p:nvSpPr>
        <p:spPr>
          <a:xfrm>
            <a:off x="6400800" y="4785149"/>
            <a:ext cx="495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For a 2 link arm. X axis represents joint 1.</a:t>
            </a:r>
            <a:br>
              <a:rPr lang="en-AU" dirty="0"/>
            </a:br>
            <a:r>
              <a:rPr lang="en-AU" dirty="0"/>
              <a:t>Y axis represents joint 1.</a:t>
            </a:r>
            <a:br>
              <a:rPr lang="en-AU" dirty="0"/>
            </a:br>
            <a:r>
              <a:rPr lang="en-AU" dirty="0"/>
              <a:t>Yellow = In collision</a:t>
            </a:r>
            <a:br>
              <a:rPr lang="en-AU" dirty="0"/>
            </a:br>
            <a:r>
              <a:rPr lang="en-AU" dirty="0"/>
              <a:t>Blue = Free</a:t>
            </a:r>
          </a:p>
        </p:txBody>
      </p:sp>
    </p:spTree>
    <p:extLst>
      <p:ext uri="{BB962C8B-B14F-4D97-AF65-F5344CB8AC3E}">
        <p14:creationId xmlns:p14="http://schemas.microsoft.com/office/powerpoint/2010/main" val="2849199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C1E75A4-57E2-1A7D-D216-9CF424DE7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More details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3C2E60-8832-3C41-AA0B-C42DCB5A45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722" y="1825625"/>
            <a:ext cx="5887278" cy="4351338"/>
          </a:xfrm>
        </p:spPr>
        <p:txBody>
          <a:bodyPr/>
          <a:lstStyle/>
          <a:p>
            <a:r>
              <a:rPr lang="en-US" sz="2400" dirty="0"/>
              <a:t>This is the robot from lab08. </a:t>
            </a:r>
          </a:p>
          <a:p>
            <a:endParaRPr lang="en-US" sz="2400" dirty="0"/>
          </a:p>
          <a:p>
            <a:r>
              <a:rPr lang="en-US" sz="2400" dirty="0"/>
              <a:t>The red rectangles are obstacles. </a:t>
            </a:r>
          </a:p>
          <a:p>
            <a:r>
              <a:rPr lang="en-US" sz="2400" dirty="0"/>
              <a:t>Current joint angle config =</a:t>
            </a:r>
          </a:p>
          <a:p>
            <a:pPr>
              <a:buNone/>
            </a:pPr>
            <a:r>
              <a:rPr lang="en-US" sz="2400" dirty="0"/>
              <a:t>[0,0]</a:t>
            </a:r>
          </a:p>
          <a:p>
            <a:endParaRPr lang="en-US" dirty="0"/>
          </a:p>
          <a:p>
            <a:r>
              <a:rPr lang="en-US" dirty="0"/>
              <a:t>Not under collision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DBA580-F8A2-395A-042E-E2FC89ACC3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310797"/>
            <a:ext cx="5181600" cy="3380993"/>
          </a:xfrm>
          <a:noFill/>
        </p:spPr>
      </p:pic>
    </p:spTree>
    <p:extLst>
      <p:ext uri="{BB962C8B-B14F-4D97-AF65-F5344CB8AC3E}">
        <p14:creationId xmlns:p14="http://schemas.microsoft.com/office/powerpoint/2010/main" val="2944400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v1.1_Arial.potx" id="{7AF85D01-0D98-4808-B308-5C979518732A}" vid="{E54996E4-9D1B-435E-8F90-66B0ECAA79A2}"/>
    </a:ext>
  </a:extLst>
</a:theme>
</file>

<file path=ppt/theme/theme2.xml><?xml version="1.0" encoding="utf-8"?>
<a:theme xmlns:a="http://schemas.openxmlformats.org/drawingml/2006/main" name="1_Custom Design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v1.1_Arial.potx" id="{7AF85D01-0D98-4808-B308-5C979518732A}" vid="{4AE740AE-78B2-4FA8-91B8-C742AEB9CD4D}"/>
    </a:ext>
  </a:extLst>
</a:theme>
</file>

<file path=ppt/theme/theme3.xml><?xml version="1.0" encoding="utf-8"?>
<a:theme xmlns:a="http://schemas.openxmlformats.org/drawingml/2006/main" name="2_Custom Design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v1.1_Arial.potx" id="{7AF85D01-0D98-4808-B308-5C979518732A}" vid="{E68BFF85-257F-45DE-A0EB-FC659307857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9B711E59A6154FA539DA48A2E56157" ma:contentTypeVersion="13" ma:contentTypeDescription="Create a new document." ma:contentTypeScope="" ma:versionID="4845211a1ac040e98c817d3310ebf3b0">
  <xsd:schema xmlns:xsd="http://www.w3.org/2001/XMLSchema" xmlns:xs="http://www.w3.org/2001/XMLSchema" xmlns:p="http://schemas.microsoft.com/office/2006/metadata/properties" xmlns:ns3="a31a2626-f4b2-4859-81a8-beb0357dea94" xmlns:ns4="b29ae9da-7d5b-46a2-9220-609a5ee4a5ab" targetNamespace="http://schemas.microsoft.com/office/2006/metadata/properties" ma:root="true" ma:fieldsID="94a2ea204a4fece05353bda88410d717" ns3:_="" ns4:_="">
    <xsd:import namespace="a31a2626-f4b2-4859-81a8-beb0357dea94"/>
    <xsd:import namespace="b29ae9da-7d5b-46a2-9220-609a5ee4a5a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1a2626-f4b2-4859-81a8-beb0357dea9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9ae9da-7d5b-46a2-9220-609a5ee4a5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E65B17E-0F93-4BF9-AABA-92F4492A7900}">
  <ds:schemaRefs>
    <ds:schemaRef ds:uri="a31a2626-f4b2-4859-81a8-beb0357dea94"/>
    <ds:schemaRef ds:uri="b29ae9da-7d5b-46a2-9220-609a5ee4a5a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F350F64-617E-4C2B-A176-4A64B6613C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E373EC-B538-4F05-BB00-BF64B96EA010}">
  <ds:schemaRefs>
    <ds:schemaRef ds:uri="http://schemas.openxmlformats.org/package/2006/metadata/core-properties"/>
    <ds:schemaRef ds:uri="http://schemas.microsoft.com/office/2006/documentManagement/types"/>
    <ds:schemaRef ds:uri="b29ae9da-7d5b-46a2-9220-609a5ee4a5ab"/>
    <ds:schemaRef ds:uri="http://purl.org/dc/elements/1.1/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a31a2626-f4b2-4859-81a8-beb0357dea94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16x9v1.1_Arial</Template>
  <TotalTime>1373</TotalTime>
  <Words>1081</Words>
  <Application>Microsoft Office PowerPoint</Application>
  <PresentationFormat>Widescreen</PresentationFormat>
  <Paragraphs>109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Office Theme</vt:lpstr>
      <vt:lpstr>1_Custom Design</vt:lpstr>
      <vt:lpstr>2_Custom Design</vt:lpstr>
      <vt:lpstr>Path Planning!</vt:lpstr>
      <vt:lpstr>Content</vt:lpstr>
      <vt:lpstr>Collision Detection In RVC Toolbox</vt:lpstr>
      <vt:lpstr>Disadvantages of this method</vt:lpstr>
      <vt:lpstr>Disadvantages of this method</vt:lpstr>
      <vt:lpstr>Okay so. Real World. What happens?</vt:lpstr>
      <vt:lpstr>PowerPoint Presentation</vt:lpstr>
      <vt:lpstr>The configuration Space: C-space</vt:lpstr>
      <vt:lpstr>More details</vt:lpstr>
      <vt:lpstr>PowerPoint Presentation</vt:lpstr>
      <vt:lpstr>Resolution of the C-space</vt:lpstr>
      <vt:lpstr>PowerPoint Presentation</vt:lpstr>
      <vt:lpstr>Resolution of the C-space</vt:lpstr>
      <vt:lpstr>What’s the resolution for the lab?</vt:lpstr>
      <vt:lpstr>What’s the resolution for the lab?</vt:lpstr>
      <vt:lpstr>What’s the resolution for the lab?</vt:lpstr>
      <vt:lpstr>Now imagine doing this for a 3DOF arm or a 6DOF arm</vt:lpstr>
      <vt:lpstr>Lab08 Tasks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Raghav Hariharan</dc:creator>
  <cp:lastModifiedBy>Raghav Hariharan</cp:lastModifiedBy>
  <cp:revision>334</cp:revision>
  <dcterms:created xsi:type="dcterms:W3CDTF">2022-03-02T22:13:47Z</dcterms:created>
  <dcterms:modified xsi:type="dcterms:W3CDTF">2022-07-17T02:02:08Z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0x010100979B711E59A6154FA539DA48A2E56157</vt:lpwstr>
  </property>
</Properties>
</file>

<file path=docProps/thumbnail.jpeg>
</file>